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56" r:id="rId2"/>
    <p:sldId id="285" r:id="rId3"/>
    <p:sldId id="259" r:id="rId4"/>
    <p:sldId id="269" r:id="rId5"/>
    <p:sldId id="257" r:id="rId6"/>
    <p:sldId id="258" r:id="rId7"/>
    <p:sldId id="270" r:id="rId8"/>
    <p:sldId id="288" r:id="rId9"/>
    <p:sldId id="289" r:id="rId10"/>
    <p:sldId id="279" r:id="rId11"/>
    <p:sldId id="273" r:id="rId12"/>
    <p:sldId id="272" r:id="rId13"/>
    <p:sldId id="274" r:id="rId14"/>
    <p:sldId id="275" r:id="rId15"/>
    <p:sldId id="282" r:id="rId16"/>
    <p:sldId id="283" r:id="rId17"/>
    <p:sldId id="287" r:id="rId18"/>
    <p:sldId id="286" r:id="rId19"/>
    <p:sldId id="280" r:id="rId20"/>
    <p:sldId id="263" r:id="rId21"/>
    <p:sldId id="264" r:id="rId22"/>
    <p:sldId id="261" r:id="rId23"/>
    <p:sldId id="276" r:id="rId24"/>
    <p:sldId id="277" r:id="rId25"/>
    <p:sldId id="284" r:id="rId26"/>
    <p:sldId id="26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572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645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687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079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495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4/16/2024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659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4/16/2024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4/16/2024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952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4/16/2024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009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4/16/2024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018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7616CA0-919D-4A49-9C8A-62FDFB3A5183}" type="datetimeFigureOut">
              <a:rPr lang="en-US" smtClean="0"/>
              <a:t>4/16/2024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079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174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F887-6634-45BD-8A35-9A033FDE56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Outstanding performer selection 2023-2024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F87D2-BCCA-41E6-AB56-0159970A2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12477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Mr. Tanmay Alone</a:t>
            </a:r>
          </a:p>
          <a:p>
            <a:r>
              <a:rPr lang="en-US" dirty="0"/>
              <a:t>Senior Project Associate – I</a:t>
            </a:r>
          </a:p>
          <a:p>
            <a:r>
              <a:rPr lang="en-US" dirty="0"/>
              <a:t>KLCDP-Solar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5916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17FC-5A47-4BE3-A935-55FD395CE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cas for learner login in era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931CA-0E24-4869-872D-DB48C15C0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342" y="2205473"/>
            <a:ext cx="3788081" cy="3218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5B24FF-6BD8-44F3-AF99-5806F2BE5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2379709"/>
            <a:ext cx="4924339" cy="287018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0A5C33-8A7D-401F-B969-0605D721E615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6375918" y="3814802"/>
            <a:ext cx="1059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908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699B8C-B35E-4325-9121-A1D010149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5400" dirty="0"/>
              <a:t>Positive Qualitative &amp; Quantitative Impact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9002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0CCD-9829-461E-8515-59F4ABC4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45" y="1287624"/>
            <a:ext cx="9054116" cy="566130"/>
          </a:xfrm>
        </p:spPr>
        <p:txBody>
          <a:bodyPr/>
          <a:lstStyle/>
          <a:p>
            <a:r>
              <a:rPr lang="en-US" dirty="0"/>
              <a:t>Central Cloud Configuration Service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19A21-01C9-4157-8BCB-2E6719578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6245" y="2248678"/>
            <a:ext cx="9054116" cy="393571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Solution for centralized configuration management in Spring Boot applications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Externalized Configuration.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Environment-specific Configurations.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Dynamic Refresh.</a:t>
            </a:r>
          </a:p>
        </p:txBody>
      </p:sp>
      <p:pic>
        <p:nvPicPr>
          <p:cNvPr id="1026" name="Picture 2" descr="Config Server Icon - Download in Dual Tone Style">
            <a:extLst>
              <a:ext uri="{FF2B5EF4-FFF2-40B4-BE49-F238E27FC236}">
                <a16:creationId xmlns:a16="http://schemas.microsoft.com/office/drawing/2014/main" id="{C5A33356-200E-45C5-A809-55967A8A1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961" y="322254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09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6C9F-2DB5-4DA0-837F-3C1F5B1B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915" y="1352939"/>
            <a:ext cx="9617940" cy="500815"/>
          </a:xfrm>
        </p:spPr>
        <p:txBody>
          <a:bodyPr>
            <a:normAutofit fontScale="90000"/>
          </a:bodyPr>
          <a:lstStyle/>
          <a:p>
            <a:r>
              <a:rPr lang="en-US" dirty="0"/>
              <a:t>Architecture OF CLOUD CONFIG SERVICE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C938FF0-734F-463E-8CB3-E6C69E619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4703" y="2016125"/>
            <a:ext cx="7427166" cy="4030112"/>
          </a:xfrm>
        </p:spPr>
      </p:pic>
    </p:spTree>
    <p:extLst>
      <p:ext uri="{BB962C8B-B14F-4D97-AF65-F5344CB8AC3E}">
        <p14:creationId xmlns:p14="http://schemas.microsoft.com/office/powerpoint/2010/main" val="4283169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8118A-8A24-403C-9082-F460E274C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CLOUD CONFIG SERVICE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42BDC-914E-45F9-B748-AF6971A53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43404"/>
            <a:ext cx="9292622" cy="4265956"/>
          </a:xfrm>
        </p:spPr>
        <p:txBody>
          <a:bodyPr>
            <a:normAutofit/>
          </a:bodyPr>
          <a:lstStyle/>
          <a:p>
            <a:r>
              <a:rPr lang="en-US" sz="1400" dirty="0"/>
              <a:t>ASAP JV PROPERTIES FILE FOR AUTH SERIVE USING CLOUD CONFIG SERVICE</a:t>
            </a:r>
            <a:endParaRPr lang="en-IN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04D53-16E7-4C4A-B343-589AAD569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99" y="2381195"/>
            <a:ext cx="5969027" cy="367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45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6DF1B8-99A1-4413-BD28-7308C13D58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Specific Individual Contributions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0575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4CD8-B98C-4785-AA77-0836B93A6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87624"/>
            <a:ext cx="9603275" cy="566130"/>
          </a:xfrm>
        </p:spPr>
        <p:txBody>
          <a:bodyPr/>
          <a:lstStyle/>
          <a:p>
            <a:r>
              <a:rPr lang="en-US" dirty="0"/>
              <a:t>My contributions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6D801-2A13-449D-9CB5-BB8B2FF7E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 designed reusable components.</a:t>
            </a:r>
          </a:p>
          <a:p>
            <a:r>
              <a:rPr lang="en-US" dirty="0"/>
              <a:t>Architecture and DB modeling.</a:t>
            </a:r>
          </a:p>
          <a:p>
            <a:r>
              <a:rPr lang="en-US" dirty="0"/>
              <a:t>Prepared base for further development.</a:t>
            </a:r>
          </a:p>
          <a:p>
            <a:r>
              <a:rPr lang="en-US" dirty="0"/>
              <a:t>POC’s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401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699B8C-B35E-4325-9121-A1D0101495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1296955"/>
            <a:ext cx="8637073" cy="2046774"/>
          </a:xfrm>
        </p:spPr>
        <p:txBody>
          <a:bodyPr>
            <a:normAutofit fontScale="90000"/>
          </a:bodyPr>
          <a:lstStyle/>
          <a:p>
            <a:r>
              <a:rPr lang="en-IN" sz="5400" dirty="0"/>
              <a:t>Specific Contributions: Increase Productivity and Quality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0630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5A31E-1129-4280-A7FB-E078D9228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Specific Contributions: Increase Productivity and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636A7-759A-46D7-B2D4-76B2D9FF5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PT-2024 recruitment drive.</a:t>
            </a:r>
          </a:p>
          <a:p>
            <a:r>
              <a:rPr lang="en-US" dirty="0"/>
              <a:t>Development of spring boot template for the team.</a:t>
            </a:r>
          </a:p>
          <a:p>
            <a:r>
              <a:rPr lang="en-US" dirty="0"/>
              <a:t>Solar optimization and improvement </a:t>
            </a:r>
          </a:p>
          <a:p>
            <a:pPr lvl="1"/>
            <a:r>
              <a:rPr lang="en-US" dirty="0"/>
              <a:t>Query optimization.</a:t>
            </a:r>
          </a:p>
          <a:p>
            <a:pPr lvl="1"/>
            <a:r>
              <a:rPr lang="en-US" dirty="0"/>
              <a:t>Automation and dashboard processing optimization.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7088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30D46-13A6-40C3-9E25-E79C6C579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391654"/>
            <a:ext cx="9292621" cy="633089"/>
          </a:xfrm>
        </p:spPr>
        <p:txBody>
          <a:bodyPr>
            <a:normAutofit fontScale="90000"/>
          </a:bodyPr>
          <a:lstStyle/>
          <a:p>
            <a:r>
              <a:rPr lang="en-US" dirty="0"/>
              <a:t>Spring Boot template Server.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55304-4B77-4E5A-8E0C-0BD22C04C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Generic spring boot service for developers to develop new microservice.</a:t>
            </a:r>
          </a:p>
          <a:p>
            <a:pPr marL="0" indent="0">
              <a:buNone/>
            </a:pPr>
            <a:r>
              <a:rPr lang="en-US" dirty="0"/>
              <a:t>Features: </a:t>
            </a:r>
          </a:p>
          <a:p>
            <a:pPr lvl="1"/>
            <a:r>
              <a:rPr lang="en-US" dirty="0"/>
              <a:t>Based on latest technology of spring boot and Java-17.</a:t>
            </a:r>
          </a:p>
          <a:p>
            <a:pPr lvl="1"/>
            <a:r>
              <a:rPr lang="en-US" dirty="0"/>
              <a:t> Necessary and required imports and configuration</a:t>
            </a:r>
          </a:p>
          <a:p>
            <a:pPr lvl="2"/>
            <a:r>
              <a:rPr lang="en-US" dirty="0"/>
              <a:t>DB and connection pooling configuration.</a:t>
            </a:r>
          </a:p>
          <a:p>
            <a:pPr lvl="2"/>
            <a:r>
              <a:rPr lang="en-US" dirty="0"/>
              <a:t>Authentication &amp; security filters chain configuration.</a:t>
            </a:r>
          </a:p>
          <a:p>
            <a:pPr lvl="2"/>
            <a:r>
              <a:rPr lang="en-US" dirty="0"/>
              <a:t>Application properties configuration using cloud configuration service.</a:t>
            </a:r>
          </a:p>
          <a:p>
            <a:pPr lvl="2"/>
            <a:r>
              <a:rPr lang="en-US" dirty="0"/>
              <a:t>Archival policy configuration.</a:t>
            </a:r>
          </a:p>
          <a:p>
            <a:pPr marL="457200" lvl="2" indent="128588"/>
            <a:r>
              <a:rPr lang="en-US" dirty="0"/>
              <a:t> Dummy CRUD implementation.</a:t>
            </a:r>
          </a:p>
          <a:p>
            <a:pPr marL="457200" lvl="2" indent="128588"/>
            <a:r>
              <a:rPr lang="en-US" dirty="0"/>
              <a:t> Generic Rest template handler.</a:t>
            </a:r>
          </a:p>
          <a:p>
            <a:pPr marL="128016" lvl="1" indent="0">
              <a:buNone/>
            </a:pPr>
            <a:r>
              <a:rPr lang="en-US" dirty="0"/>
              <a:t>  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4937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F8EB2-5596-40C9-B6BA-3608783FA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96955"/>
            <a:ext cx="9603275" cy="556799"/>
          </a:xfrm>
        </p:spPr>
        <p:txBody>
          <a:bodyPr/>
          <a:lstStyle/>
          <a:p>
            <a:r>
              <a:rPr lang="en-IN" dirty="0"/>
              <a:t>Core Technical Expertise</a:t>
            </a:r>
          </a:p>
        </p:txBody>
      </p:sp>
      <p:pic>
        <p:nvPicPr>
          <p:cNvPr id="1026" name="Picture 2" descr="Java 17 New Features. Java 17, is the latest version of the… | by Saikat  Majumder | Medium">
            <a:extLst>
              <a:ext uri="{FF2B5EF4-FFF2-40B4-BE49-F238E27FC236}">
                <a16:creationId xmlns:a16="http://schemas.microsoft.com/office/drawing/2014/main" id="{29FF3DD5-28CE-41E5-997E-D46F49FA0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408" y="1995281"/>
            <a:ext cx="1591718" cy="118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64000E-EDBA-4EA1-838C-0403A1144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984807"/>
            <a:ext cx="1343025" cy="118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17410BA-BAA6-4AF1-AEC4-1B8975E14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632" y="1995282"/>
            <a:ext cx="2165167" cy="102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4">
            <a:extLst>
              <a:ext uri="{FF2B5EF4-FFF2-40B4-BE49-F238E27FC236}">
                <a16:creationId xmlns:a16="http://schemas.microsoft.com/office/drawing/2014/main" id="{3945F368-1EDE-4C58-92A4-5B7B333A6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071" y="2115046"/>
            <a:ext cx="1034066" cy="94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FEEA9FF3-9E19-4049-80E0-D301D7540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391" y="2094101"/>
            <a:ext cx="1372732" cy="96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>
            <a:extLst>
              <a:ext uri="{FF2B5EF4-FFF2-40B4-BE49-F238E27FC236}">
                <a16:creationId xmlns:a16="http://schemas.microsoft.com/office/drawing/2014/main" id="{55D79177-216A-45B6-A4E5-1AC179CD3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571" y="3676262"/>
            <a:ext cx="1458332" cy="8054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2">
            <a:extLst>
              <a:ext uri="{FF2B5EF4-FFF2-40B4-BE49-F238E27FC236}">
                <a16:creationId xmlns:a16="http://schemas.microsoft.com/office/drawing/2014/main" id="{DFF937AE-B917-41DB-A823-55ECB6BCD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435" y="3676262"/>
            <a:ext cx="1458332" cy="81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rioh on X: &quot;Spring Boot 3.0 JWT Authentication and Authorization with Spring  Security 6 #springboot #jwt https://t.co/376CsKiqt5&quot; / X">
            <a:extLst>
              <a:ext uri="{FF2B5EF4-FFF2-40B4-BE49-F238E27FC236}">
                <a16:creationId xmlns:a16="http://schemas.microsoft.com/office/drawing/2014/main" id="{06B040E1-F7A8-4634-92DB-CE81EBB31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159" y="3429000"/>
            <a:ext cx="1873912" cy="104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cure Authentication and Authorization with JWT in Spring Boot 3 and Spring  Security 6: Step-by-Step Guide | Medium">
            <a:extLst>
              <a:ext uri="{FF2B5EF4-FFF2-40B4-BE49-F238E27FC236}">
                <a16:creationId xmlns:a16="http://schemas.microsoft.com/office/drawing/2014/main" id="{3AAD0863-61A9-474B-8DAD-6A8F6EC73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898" y="3372294"/>
            <a:ext cx="2703957" cy="256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3 Useful Tips for Developers when using Spring Cloud Config | by KBryan |  Level Up Coding">
            <a:extLst>
              <a:ext uri="{FF2B5EF4-FFF2-40B4-BE49-F238E27FC236}">
                <a16:creationId xmlns:a16="http://schemas.microsoft.com/office/drawing/2014/main" id="{F3E8455F-7DF6-4C79-A859-D8A6A05BC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4724895"/>
            <a:ext cx="2464159" cy="142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FE7B2DD1-C511-4FE4-94A3-B7411E96C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745" y="4724895"/>
            <a:ext cx="1507711" cy="142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ile:Git-logo.svg - Wikipedia">
            <a:extLst>
              <a:ext uri="{FF2B5EF4-FFF2-40B4-BE49-F238E27FC236}">
                <a16:creationId xmlns:a16="http://schemas.microsoft.com/office/drawing/2014/main" id="{D3E19CB1-5D93-4AE0-8064-C8436F065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544" y="3676262"/>
            <a:ext cx="1005499" cy="7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6">
            <a:extLst>
              <a:ext uri="{FF2B5EF4-FFF2-40B4-BE49-F238E27FC236}">
                <a16:creationId xmlns:a16="http://schemas.microsoft.com/office/drawing/2014/main" id="{391B6373-1F5C-4C66-8830-C5106CB82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934" y="4882550"/>
            <a:ext cx="1851809" cy="79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259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29FD-34B7-42A1-8F3D-AD87F9BD2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15616"/>
            <a:ext cx="9603275" cy="538138"/>
          </a:xfrm>
        </p:spPr>
        <p:txBody>
          <a:bodyPr/>
          <a:lstStyle/>
          <a:p>
            <a:r>
              <a:rPr lang="en-IN" dirty="0"/>
              <a:t>Quantitative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4A8DA-0C20-4FB8-94D5-5E0ED6596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developer takes 1 weeks just to create new template now using spring boot template server it is one day task.  </a:t>
            </a:r>
          </a:p>
          <a:p>
            <a:r>
              <a:rPr lang="en-US" dirty="0"/>
              <a:t>Now from one template servers 10 microservices are created and running on production.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Rectangle: Top Corners One Rounded and One Snipped 3">
            <a:extLst>
              <a:ext uri="{FF2B5EF4-FFF2-40B4-BE49-F238E27FC236}">
                <a16:creationId xmlns:a16="http://schemas.microsoft.com/office/drawing/2014/main" id="{2C06E715-738D-4FC5-A090-707350A7CB0B}"/>
              </a:ext>
            </a:extLst>
          </p:cNvPr>
          <p:cNvSpPr/>
          <p:nvPr/>
        </p:nvSpPr>
        <p:spPr>
          <a:xfrm>
            <a:off x="7069493" y="4398077"/>
            <a:ext cx="1492898" cy="858416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Template</a:t>
            </a:r>
            <a:endParaRPr lang="en-IN" dirty="0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2C9241D5-61D7-4ED2-93E2-AA33DB1C3F5B}"/>
              </a:ext>
            </a:extLst>
          </p:cNvPr>
          <p:cNvSpPr/>
          <p:nvPr/>
        </p:nvSpPr>
        <p:spPr>
          <a:xfrm>
            <a:off x="10105053" y="3560936"/>
            <a:ext cx="730898" cy="3732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Admission</a:t>
            </a:r>
            <a:endParaRPr lang="en-IN" sz="800" dirty="0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FEAE2EC2-F18B-4070-B55E-F1877D7FCCF1}"/>
              </a:ext>
            </a:extLst>
          </p:cNvPr>
          <p:cNvSpPr/>
          <p:nvPr/>
        </p:nvSpPr>
        <p:spPr>
          <a:xfrm>
            <a:off x="10105053" y="4096139"/>
            <a:ext cx="730898" cy="3732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Finance</a:t>
            </a:r>
            <a:endParaRPr lang="en-IN" sz="900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A1A4F58-7F7C-4B01-872C-DF9962E864A2}"/>
              </a:ext>
            </a:extLst>
          </p:cNvPr>
          <p:cNvSpPr/>
          <p:nvPr/>
        </p:nvSpPr>
        <p:spPr>
          <a:xfrm>
            <a:off x="10105053" y="4631342"/>
            <a:ext cx="730898" cy="3732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Partner</a:t>
            </a:r>
            <a:endParaRPr lang="en-IN" sz="900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BD3B47A6-233B-4A78-A24D-C3548C151AF9}"/>
              </a:ext>
            </a:extLst>
          </p:cNvPr>
          <p:cNvSpPr/>
          <p:nvPr/>
        </p:nvSpPr>
        <p:spPr>
          <a:xfrm>
            <a:off x="10105053" y="5538002"/>
            <a:ext cx="730898" cy="37322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Report</a:t>
            </a:r>
            <a:endParaRPr lang="en-IN" sz="9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7575D1-6CAE-49F4-A62B-8B73690E72E0}"/>
              </a:ext>
            </a:extLst>
          </p:cNvPr>
          <p:cNvCxnSpPr/>
          <p:nvPr/>
        </p:nvCxnSpPr>
        <p:spPr>
          <a:xfrm>
            <a:off x="9395927" y="3747548"/>
            <a:ext cx="0" cy="1981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D887C1C-4AC2-465D-B85A-14A3E9DB1C7B}"/>
              </a:ext>
            </a:extLst>
          </p:cNvPr>
          <p:cNvCxnSpPr>
            <a:endCxn id="5" idx="2"/>
          </p:cNvCxnSpPr>
          <p:nvPr/>
        </p:nvCxnSpPr>
        <p:spPr>
          <a:xfrm>
            <a:off x="9395927" y="3747548"/>
            <a:ext cx="709126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988F6E9-268B-4E9E-906C-6CBC25A076BA}"/>
              </a:ext>
            </a:extLst>
          </p:cNvPr>
          <p:cNvCxnSpPr>
            <a:endCxn id="6" idx="2"/>
          </p:cNvCxnSpPr>
          <p:nvPr/>
        </p:nvCxnSpPr>
        <p:spPr>
          <a:xfrm>
            <a:off x="9395927" y="4282751"/>
            <a:ext cx="709126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D0AFCD31-BAF9-4178-ACDB-77423E44C3E6}"/>
              </a:ext>
            </a:extLst>
          </p:cNvPr>
          <p:cNvCxnSpPr>
            <a:endCxn id="7" idx="2"/>
          </p:cNvCxnSpPr>
          <p:nvPr/>
        </p:nvCxnSpPr>
        <p:spPr>
          <a:xfrm>
            <a:off x="9395927" y="4817954"/>
            <a:ext cx="709126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2076246-9578-4C6C-BA49-F96A61200743}"/>
              </a:ext>
            </a:extLst>
          </p:cNvPr>
          <p:cNvCxnSpPr>
            <a:stCxn id="4" idx="0"/>
          </p:cNvCxnSpPr>
          <p:nvPr/>
        </p:nvCxnSpPr>
        <p:spPr>
          <a:xfrm flipV="1">
            <a:off x="8562391" y="4813538"/>
            <a:ext cx="833535" cy="13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96E2419-C93B-4129-9722-022C2E52DB02}"/>
              </a:ext>
            </a:extLst>
          </p:cNvPr>
          <p:cNvCxnSpPr>
            <a:endCxn id="8" idx="2"/>
          </p:cNvCxnSpPr>
          <p:nvPr/>
        </p:nvCxnSpPr>
        <p:spPr>
          <a:xfrm flipV="1">
            <a:off x="9395926" y="5724615"/>
            <a:ext cx="709127" cy="4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0493915-F206-46E6-BDC0-04A77BEB9EB2}"/>
              </a:ext>
            </a:extLst>
          </p:cNvPr>
          <p:cNvCxnSpPr>
            <a:stCxn id="7" idx="1"/>
            <a:endCxn id="8" idx="3"/>
          </p:cNvCxnSpPr>
          <p:nvPr/>
        </p:nvCxnSpPr>
        <p:spPr>
          <a:xfrm>
            <a:off x="10470502" y="5004567"/>
            <a:ext cx="0" cy="53343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867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3FF54-1678-407F-8637-9F80A079D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2433"/>
            <a:ext cx="8140291" cy="943786"/>
          </a:xfrm>
        </p:spPr>
        <p:txBody>
          <a:bodyPr>
            <a:noAutofit/>
          </a:bodyPr>
          <a:lstStyle/>
          <a:p>
            <a:r>
              <a:rPr lang="en-IN" dirty="0"/>
              <a:t>Initiatives Taken Beyond Assigned 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04F29-AB36-4977-8043-3A1FA913C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Shifting project from SVN to GIT prepared documentation conducted session for that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Conducted session of spring boot template server.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0775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0E489-BF2C-4543-98DB-4E5B9E557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 OF Central Authentication Service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85CFC3-5301-4F8C-9395-B33ECF106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89037"/>
            <a:ext cx="5081437" cy="4087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2DDE31-B6D6-4A97-8ADB-89D8790F6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290" y="2089037"/>
            <a:ext cx="5045450" cy="408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78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0E489-BF2C-4543-98DB-4E5B9E557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 OF Central Cloud Configuration Service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610404-D456-4460-80DD-FB3E347F5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220686"/>
            <a:ext cx="786384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50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652B3-5141-46BA-A72C-B578F1790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 of Spring Boot template Server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67AD13-786B-48A9-B958-C0888FCE6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34787"/>
            <a:ext cx="6583157" cy="401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57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6553F-FE0B-4F11-A4FE-30012B195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and certification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0B368-CFD5-412B-A6A6-D185BD764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424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Java-17. </a:t>
            </a:r>
          </a:p>
          <a:p>
            <a:r>
              <a:rPr lang="en-US" dirty="0"/>
              <a:t>Microservices with spring boot and spring cloud.</a:t>
            </a:r>
          </a:p>
          <a:p>
            <a:r>
              <a:rPr lang="en-US" dirty="0"/>
              <a:t>Spring security 6 and security filter chain.</a:t>
            </a:r>
          </a:p>
          <a:p>
            <a:r>
              <a:rPr lang="en-US" dirty="0"/>
              <a:t>oAuth2.0.</a:t>
            </a:r>
          </a:p>
          <a:p>
            <a:r>
              <a:rPr lang="en-US" dirty="0"/>
              <a:t>Google cloud basics</a:t>
            </a:r>
          </a:p>
          <a:p>
            <a:pPr marL="0" indent="0">
              <a:buNone/>
            </a:pPr>
            <a:r>
              <a:rPr lang="en-US" dirty="0"/>
              <a:t>Ref:- </a:t>
            </a:r>
          </a:p>
          <a:p>
            <a:r>
              <a:rPr lang="en-US" dirty="0"/>
              <a:t>https://docs.spring.io/spring-security/reference/whats-new.html</a:t>
            </a:r>
          </a:p>
          <a:p>
            <a:r>
              <a:rPr lang="en-US" dirty="0"/>
              <a:t>https://spring.io/projects/spring-authorization-server</a:t>
            </a:r>
          </a:p>
          <a:p>
            <a:r>
              <a:rPr lang="en-US" dirty="0"/>
              <a:t>https://oauth.net/2/</a:t>
            </a:r>
          </a:p>
          <a:p>
            <a:r>
              <a:rPr lang="en-US" dirty="0"/>
              <a:t>https://spring.io/projects/spring-cloud-config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5586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C22DEA-7FF5-4125-BE94-FF63D0A6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7349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6811E-2EEC-473E-B55E-5A5FBCDD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5657"/>
            <a:ext cx="9603275" cy="678097"/>
          </a:xfrm>
        </p:spPr>
        <p:txBody>
          <a:bodyPr/>
          <a:lstStyle/>
          <a:p>
            <a:r>
              <a:rPr lang="en-US" dirty="0"/>
              <a:t>Need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6F9F-14E5-476F-8602-8F16DD545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Monolithic Architecture of Solar web application.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Shift to microservices challenges.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Centralized security control.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Single login.</a:t>
            </a:r>
          </a:p>
          <a:p>
            <a:pPr marL="457200" lvl="1" indent="0">
              <a:buNone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AE53D-C7F3-43AD-AACA-7B6C961A9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412" y="2944905"/>
            <a:ext cx="514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20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F02817-5DAC-4CAE-9DD6-5F33164AE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Accomplishments &amp; contributions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2062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6BA0-BB66-47F8-BA1A-4CACE447E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91655"/>
            <a:ext cx="9603275" cy="462099"/>
          </a:xfrm>
        </p:spPr>
        <p:txBody>
          <a:bodyPr>
            <a:normAutofit fontScale="90000"/>
          </a:bodyPr>
          <a:lstStyle/>
          <a:p>
            <a:r>
              <a:rPr lang="en-US" dirty="0"/>
              <a:t>Accomplishments &amp; contributions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371A4-A0B4-4FFE-9D48-CE23915A1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Central Authentication Service (CAS).</a:t>
            </a:r>
          </a:p>
        </p:txBody>
      </p:sp>
    </p:spTree>
    <p:extLst>
      <p:ext uri="{BB962C8B-B14F-4D97-AF65-F5344CB8AC3E}">
        <p14:creationId xmlns:p14="http://schemas.microsoft.com/office/powerpoint/2010/main" val="3063595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E8985-9875-4A89-996F-B1CC6F2A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22310"/>
            <a:ext cx="9603275" cy="631444"/>
          </a:xfrm>
        </p:spPr>
        <p:txBody>
          <a:bodyPr>
            <a:normAutofit fontScale="90000"/>
          </a:bodyPr>
          <a:lstStyle/>
          <a:p>
            <a:r>
              <a:rPr lang="en-US" dirty="0"/>
              <a:t>Central Authentication Service (CAS)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17260-F871-4FB4-B3C7-D3AD25788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211354"/>
            <a:ext cx="7763076" cy="3915784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Single sign-on protocol for authenticating users across multiple applications.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OAuth 2.0 Authorization protocol.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Support for various authentication methods under the OAuth 2.0 protocol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Authorization Code Flow.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Client Credentials Flow.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Integration with other external clients E.g. ERA and mobile applications.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Client specific customized token settings.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Role and Scope based Resource access control.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99710B-364A-4602-A9D4-9041D3DFA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625" y="2082171"/>
            <a:ext cx="1962330" cy="154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15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44CD1-C4BA-4E03-AA68-836669775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240" y="1203649"/>
            <a:ext cx="9603275" cy="650105"/>
          </a:xfrm>
        </p:spPr>
        <p:txBody>
          <a:bodyPr/>
          <a:lstStyle/>
          <a:p>
            <a:r>
              <a:rPr lang="en-US" dirty="0"/>
              <a:t>Authorization code flow of cas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4F7DA-0B37-4ACA-9B3E-B2D00C488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0240" y="1912991"/>
            <a:ext cx="5649017" cy="4217221"/>
          </a:xfrm>
        </p:spPr>
        <p:txBody>
          <a:bodyPr>
            <a:normAutofit/>
          </a:bodyPr>
          <a:lstStyle/>
          <a:p>
            <a:pPr marL="128016" lvl="1" indent="0">
              <a:buNone/>
            </a:pPr>
            <a:r>
              <a:rPr lang="en-US" dirty="0"/>
              <a:t>Used by Web client application servers or mobile applications.</a:t>
            </a:r>
          </a:p>
          <a:p>
            <a:pPr marL="413766" lvl="1" indent="-285750">
              <a:buFont typeface="Wingdings" panose="05000000000000000000" pitchFamily="2" charset="2"/>
              <a:buChar char="§"/>
            </a:pPr>
            <a:r>
              <a:rPr lang="en-US" dirty="0"/>
              <a:t>Implementation :-  </a:t>
            </a:r>
          </a:p>
          <a:p>
            <a:pPr lvl="1"/>
            <a:r>
              <a:rPr lang="en-US" dirty="0"/>
              <a:t>Integration with solar client application.</a:t>
            </a:r>
          </a:p>
          <a:p>
            <a:pPr lvl="1"/>
            <a:r>
              <a:rPr lang="en-US" dirty="0"/>
              <a:t>Integration with Era client as a learner login.</a:t>
            </a:r>
          </a:p>
          <a:p>
            <a:pPr lvl="2"/>
            <a:endParaRPr lang="en-US" dirty="0"/>
          </a:p>
          <a:p>
            <a:pPr marL="447675" lvl="4" indent="0">
              <a:buNone/>
            </a:pPr>
            <a:endParaRPr lang="en-US" dirty="0"/>
          </a:p>
          <a:p>
            <a:pPr marL="310896" lvl="2" indent="0">
              <a:buNone/>
            </a:pPr>
            <a:endParaRPr lang="en-US" dirty="0"/>
          </a:p>
          <a:p>
            <a:pPr marL="0" lvl="2" indent="0">
              <a:buNone/>
            </a:pPr>
            <a:r>
              <a:rPr lang="en-US" sz="1800" dirty="0"/>
              <a:t>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7CDA3-8CDF-4633-8859-9F49A0CB3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008" y="2324973"/>
            <a:ext cx="4310743" cy="332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96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44CD1-C4BA-4E03-AA68-836669775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240" y="1203649"/>
            <a:ext cx="9603275" cy="650105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IN" dirty="0" err="1"/>
              <a:t>lient</a:t>
            </a:r>
            <a:r>
              <a:rPr lang="en-IN" dirty="0"/>
              <a:t> credentials flow</a:t>
            </a:r>
            <a:r>
              <a:rPr lang="en-US" dirty="0"/>
              <a:t> of cas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4F7DA-0B37-4ACA-9B3E-B2D00C488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0240" y="1912991"/>
            <a:ext cx="5649017" cy="4217221"/>
          </a:xfrm>
        </p:spPr>
        <p:txBody>
          <a:bodyPr>
            <a:normAutofit/>
          </a:bodyPr>
          <a:lstStyle/>
          <a:p>
            <a:pPr marL="0" lvl="2" indent="0">
              <a:buNone/>
            </a:pPr>
            <a:r>
              <a:rPr lang="en-US" sz="1800" dirty="0"/>
              <a:t>Used for machine-to-machine communication.</a:t>
            </a:r>
          </a:p>
          <a:p>
            <a:pPr marL="432054" lvl="3" indent="-285750">
              <a:buFont typeface="Wingdings" panose="05000000000000000000" pitchFamily="2" charset="2"/>
              <a:buChar char="§"/>
            </a:pPr>
            <a:r>
              <a:rPr lang="en-US" sz="1800" dirty="0"/>
              <a:t>Implementation:-</a:t>
            </a:r>
          </a:p>
          <a:p>
            <a:pPr marL="447675" lvl="4" indent="155575"/>
            <a:r>
              <a:rPr lang="en-US" sz="1600" dirty="0"/>
              <a:t> </a:t>
            </a:r>
            <a:r>
              <a:rPr lang="en-US" sz="1800" dirty="0"/>
              <a:t>EF web server to new solar services.</a:t>
            </a:r>
          </a:p>
          <a:p>
            <a:pPr marL="447675" lvl="4" indent="0">
              <a:buNone/>
            </a:pPr>
            <a:endParaRPr lang="en-US" dirty="0"/>
          </a:p>
          <a:p>
            <a:pPr marL="310896" lvl="2" indent="0">
              <a:buNone/>
            </a:pPr>
            <a:endParaRPr lang="en-US" dirty="0"/>
          </a:p>
          <a:p>
            <a:pPr marL="0" lvl="2" indent="0">
              <a:buNone/>
            </a:pPr>
            <a:r>
              <a:rPr lang="en-US" sz="1800" dirty="0"/>
              <a:t>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7836B-53E0-48CB-AA6F-19444ACCB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469" y="2376318"/>
            <a:ext cx="4173604" cy="339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87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17FC-5A47-4BE3-A935-55FD395CE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76" y="1304048"/>
            <a:ext cx="8910876" cy="549706"/>
          </a:xfrm>
        </p:spPr>
        <p:txBody>
          <a:bodyPr>
            <a:normAutofit fontScale="90000"/>
          </a:bodyPr>
          <a:lstStyle/>
          <a:p>
            <a:r>
              <a:rPr lang="en-US" dirty="0"/>
              <a:t>Implementation of cas for Partner login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B33D31-D263-4ACA-B17B-24D51B289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575" y="2565919"/>
            <a:ext cx="3598991" cy="2817844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6238BF-1511-4E25-B6D8-B26F2ADF1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585" y="2005700"/>
            <a:ext cx="3326865" cy="2286382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DF5C5155-B8B2-4C22-B9F6-924D3907A5DE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V="1">
            <a:off x="5054566" y="3148891"/>
            <a:ext cx="1509019" cy="8259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92459FC-7A55-47D5-8C6C-5B4F11650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585" y="4557813"/>
            <a:ext cx="3326865" cy="1992277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D62AE05-5753-4B69-AF5F-E243DDD6603C}"/>
              </a:ext>
            </a:extLst>
          </p:cNvPr>
          <p:cNvCxnSpPr>
            <a:cxnSpLocks/>
            <a:stCxn id="3" idx="3"/>
            <a:endCxn id="8" idx="3"/>
          </p:cNvCxnSpPr>
          <p:nvPr/>
        </p:nvCxnSpPr>
        <p:spPr>
          <a:xfrm>
            <a:off x="9890450" y="3148891"/>
            <a:ext cx="12700" cy="2405061"/>
          </a:xfrm>
          <a:prstGeom prst="bentConnector3">
            <a:avLst>
              <a:gd name="adj1" fmla="val 76775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05312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2591</TotalTime>
  <Words>541</Words>
  <Application>Microsoft Office PowerPoint</Application>
  <PresentationFormat>Widescreen</PresentationFormat>
  <Paragraphs>101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Gill Sans MT</vt:lpstr>
      <vt:lpstr>Wingdings</vt:lpstr>
      <vt:lpstr>Gallery</vt:lpstr>
      <vt:lpstr>Outstanding performer selection 2023-2024</vt:lpstr>
      <vt:lpstr>Core Technical Expertise</vt:lpstr>
      <vt:lpstr>Need</vt:lpstr>
      <vt:lpstr>Accomplishments &amp; contributions </vt:lpstr>
      <vt:lpstr>Accomplishments &amp; contributions </vt:lpstr>
      <vt:lpstr>Central Authentication Service (CAS) </vt:lpstr>
      <vt:lpstr>Authorization code flow of cas</vt:lpstr>
      <vt:lpstr>Client credentials flow of cas</vt:lpstr>
      <vt:lpstr>Implementation of cas for Partner login</vt:lpstr>
      <vt:lpstr>Implementation of cas for learner login in era</vt:lpstr>
      <vt:lpstr>Positive Qualitative &amp; Quantitative Impact</vt:lpstr>
      <vt:lpstr>Central Cloud Configuration Service</vt:lpstr>
      <vt:lpstr>Architecture OF CLOUD CONFIG SERVICE</vt:lpstr>
      <vt:lpstr>IMPLEMENTATION OF CLOUD CONFIG SERVICE</vt:lpstr>
      <vt:lpstr>Specific Individual Contributions</vt:lpstr>
      <vt:lpstr>My contributions</vt:lpstr>
      <vt:lpstr>Specific Contributions: Increase Productivity and Quality</vt:lpstr>
      <vt:lpstr>Specific Contributions: Increase Productivity and Quality</vt:lpstr>
      <vt:lpstr>Spring Boot template Server. </vt:lpstr>
      <vt:lpstr>Quantitative Impact</vt:lpstr>
      <vt:lpstr>Initiatives Taken Beyond Assigned Responsibilities</vt:lpstr>
      <vt:lpstr>Documentation OF Central Authentication Service </vt:lpstr>
      <vt:lpstr>Documentation OF Central Cloud Configuration Service</vt:lpstr>
      <vt:lpstr>Documentation of Spring Boot template Server </vt:lpstr>
      <vt:lpstr>Learning and certification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Outstanding performer selection 2023-2024</dc:title>
  <dc:creator>Tanmay Alone</dc:creator>
  <cp:lastModifiedBy>Tanmay Alone</cp:lastModifiedBy>
  <cp:revision>89</cp:revision>
  <dcterms:created xsi:type="dcterms:W3CDTF">2024-04-06T15:32:09Z</dcterms:created>
  <dcterms:modified xsi:type="dcterms:W3CDTF">2024-04-16T02:56:24Z</dcterms:modified>
</cp:coreProperties>
</file>